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59" r:id="rId4"/>
    <p:sldId id="260" r:id="rId5"/>
    <p:sldId id="261" r:id="rId6"/>
    <p:sldId id="263" r:id="rId7"/>
    <p:sldId id="262" r:id="rId8"/>
  </p:sldIdLst>
  <p:sldSz cx="9144000" cy="6858000" type="screen4x3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0" autoAdjust="0"/>
    <p:restoredTop sz="86404" autoAdjust="0"/>
  </p:normalViewPr>
  <p:slideViewPr>
    <p:cSldViewPr>
      <p:cViewPr>
        <p:scale>
          <a:sx n="80" d="100"/>
          <a:sy n="80" d="100"/>
        </p:scale>
        <p:origin x="-58" y="16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A3526D-865D-4325-85E1-BB5B9C094CA2}" type="datetimeFigureOut">
              <a:rPr lang="en-US" smtClean="0"/>
              <a:t>5/7/2013</a:t>
            </a:fld>
            <a:endParaRPr lang="en-US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5F6C5A-20D3-47DA-BA5A-B5F21C94C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94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F6C5A-20D3-47DA-BA5A-B5F21C94C707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F6C5A-20D3-47DA-BA5A-B5F21C94C707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443C1-F9C7-4CAF-8D51-3FEB625DD629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4071-F2E3-4B4F-82CC-D68212500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443C1-F9C7-4CAF-8D51-3FEB625DD629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4071-F2E3-4B4F-82CC-D68212500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443C1-F9C7-4CAF-8D51-3FEB625DD629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4071-F2E3-4B4F-82CC-D68212500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443C1-F9C7-4CAF-8D51-3FEB625DD629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4071-F2E3-4B4F-82CC-D68212500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443C1-F9C7-4CAF-8D51-3FEB625DD629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4071-F2E3-4B4F-82CC-D68212500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443C1-F9C7-4CAF-8D51-3FEB625DD629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4071-F2E3-4B4F-82CC-D68212500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443C1-F9C7-4CAF-8D51-3FEB625DD629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4071-F2E3-4B4F-82CC-D68212500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443C1-F9C7-4CAF-8D51-3FEB625DD629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4071-F2E3-4B4F-82CC-D68212500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443C1-F9C7-4CAF-8D51-3FEB625DD629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4071-F2E3-4B4F-82CC-D68212500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443C1-F9C7-4CAF-8D51-3FEB625DD629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4071-F2E3-4B4F-82CC-D68212500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443C1-F9C7-4CAF-8D51-3FEB625DD629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24071-F2E3-4B4F-82CC-D68212500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443C1-F9C7-4CAF-8D51-3FEB625DD629}" type="datetimeFigureOut">
              <a:rPr lang="en-US" smtClean="0"/>
              <a:pPr/>
              <a:t>5/7/2013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24071-F2E3-4B4F-82CC-D6821250011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1.png"/><Relationship Id="rId7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990600"/>
            <a:ext cx="7772400" cy="1470025"/>
          </a:xfrm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h-TH" dirty="0" smtClean="0"/>
              <a:t>โครงสร้างพระพุทธศาสนา</a:t>
            </a:r>
            <a:endParaRPr lang="en-US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838200" y="3124200"/>
            <a:ext cx="7467600" cy="3124200"/>
          </a:xfrm>
        </p:spPr>
        <p:txBody>
          <a:bodyPr>
            <a:normAutofit fontScale="85000" lnSpcReduction="20000"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Diagram of Buddhism</a:t>
            </a:r>
          </a:p>
          <a:p>
            <a:r>
              <a:rPr lang="th-TH" dirty="0" smtClean="0">
                <a:solidFill>
                  <a:srgbClr val="00B050"/>
                </a:solidFill>
              </a:rPr>
              <a:t>คู่มือพระธรรมทูต</a:t>
            </a:r>
          </a:p>
          <a:p>
            <a:endParaRPr lang="th-TH" dirty="0" smtClean="0">
              <a:solidFill>
                <a:srgbClr val="00B050"/>
              </a:solidFill>
            </a:endParaRPr>
          </a:p>
          <a:p>
            <a:r>
              <a:rPr lang="th-TH" b="1" dirty="0" smtClean="0">
                <a:solidFill>
                  <a:srgbClr val="C00000"/>
                </a:solidFill>
              </a:rPr>
              <a:t>งานฉลองพระชันษา ๑๐๐ ปี</a:t>
            </a:r>
          </a:p>
          <a:p>
            <a:r>
              <a:rPr lang="th-TH" sz="4700" b="1" dirty="0" smtClean="0">
                <a:solidFill>
                  <a:srgbClr val="0070C0"/>
                </a:solidFill>
              </a:rPr>
              <a:t>สมเด็จพระญาณสังวร </a:t>
            </a:r>
            <a:endParaRPr lang="th-TH" sz="4700" b="1" dirty="0">
              <a:solidFill>
                <a:srgbClr val="0070C0"/>
              </a:solidFill>
            </a:endParaRPr>
          </a:p>
          <a:p>
            <a:r>
              <a:rPr lang="th-TH" b="1" dirty="0" smtClean="0">
                <a:solidFill>
                  <a:srgbClr val="C00000"/>
                </a:solidFill>
              </a:rPr>
              <a:t>สมเด็จพระสังฆราช สกลมหาสังฆปริณายก</a:t>
            </a:r>
          </a:p>
          <a:p>
            <a:r>
              <a:rPr lang="th-TH" b="1" dirty="0" smtClean="0">
                <a:solidFill>
                  <a:srgbClr val="C00000"/>
                </a:solidFill>
              </a:rPr>
              <a:t>๓ ตุลาคม ๒๕๕๖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กลุ่ม 16"/>
          <p:cNvGrpSpPr/>
          <p:nvPr/>
        </p:nvGrpSpPr>
        <p:grpSpPr>
          <a:xfrm>
            <a:off x="228600" y="609600"/>
            <a:ext cx="8839200" cy="6178216"/>
            <a:chOff x="228600" y="609600"/>
            <a:chExt cx="8839200" cy="6178216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/>
            <a:srcRect l="16969" t="9375" r="16838" b="8333"/>
            <a:stretch>
              <a:fillRect/>
            </a:stretch>
          </p:blipFill>
          <p:spPr bwMode="auto">
            <a:xfrm>
              <a:off x="228600" y="609600"/>
              <a:ext cx="8839200" cy="6178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สี่เหลี่ยมผืนผ้า 2"/>
            <p:cNvSpPr/>
            <p:nvPr/>
          </p:nvSpPr>
          <p:spPr>
            <a:xfrm>
              <a:off x="1447800" y="2743200"/>
              <a:ext cx="10668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แผนผังลำดับงาน: สิ้นสุด 7">
              <a:hlinkClick r:id="rId4" action="ppaction://hlinksldjump"/>
            </p:cNvPr>
            <p:cNvSpPr/>
            <p:nvPr/>
          </p:nvSpPr>
          <p:spPr>
            <a:xfrm>
              <a:off x="7620000" y="6553200"/>
              <a:ext cx="1447800" cy="228600"/>
            </a:xfrm>
            <a:prstGeom prst="flowChartTerminator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dirty="0" smtClean="0"/>
                <a:t>ดูผังแบบละเอียด</a:t>
              </a:r>
              <a:endParaRPr lang="en-US" dirty="0"/>
            </a:p>
          </p:txBody>
        </p:sp>
        <p:sp>
          <p:nvSpPr>
            <p:cNvPr id="11" name="สี่เหลี่ยมผืนผ้า 10">
              <a:hlinkClick r:id="rId5" action="ppaction://hlinksldjump"/>
            </p:cNvPr>
            <p:cNvSpPr/>
            <p:nvPr/>
          </p:nvSpPr>
          <p:spPr>
            <a:xfrm>
              <a:off x="1600200" y="2362200"/>
              <a:ext cx="914400" cy="2286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j-cs"/>
                </a:rPr>
                <a:t>ปริยัติธรรม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endParaRPr>
            </a:p>
          </p:txBody>
        </p:sp>
        <p:sp>
          <p:nvSpPr>
            <p:cNvPr id="12" name="สี่เหลี่ยมผืนผ้า 11">
              <a:hlinkClick r:id="rId6" action="ppaction://hlinksldjump"/>
            </p:cNvPr>
            <p:cNvSpPr/>
            <p:nvPr/>
          </p:nvSpPr>
          <p:spPr>
            <a:xfrm>
              <a:off x="4114800" y="2362200"/>
              <a:ext cx="1371600" cy="3048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j-cs"/>
                </a:rPr>
                <a:t>ปฏิบัติธรรม</a:t>
              </a:r>
              <a:endParaRPr 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endParaRPr>
            </a:p>
          </p:txBody>
        </p:sp>
        <p:sp>
          <p:nvSpPr>
            <p:cNvPr id="13" name="สี่เหลี่ยมผืนผ้า 12">
              <a:hlinkClick r:id="rId7" action="ppaction://hlinksldjump"/>
            </p:cNvPr>
            <p:cNvSpPr/>
            <p:nvPr/>
          </p:nvSpPr>
          <p:spPr>
            <a:xfrm>
              <a:off x="6629400" y="2362200"/>
              <a:ext cx="914400" cy="3048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j-cs"/>
                </a:rPr>
                <a:t>ปฏิเวธธรรม</a:t>
              </a:r>
              <a:endPara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endParaRPr>
            </a:p>
          </p:txBody>
        </p:sp>
        <p:sp>
          <p:nvSpPr>
            <p:cNvPr id="14" name="สี่เหลี่ยมผืนผ้า 13">
              <a:hlinkClick r:id="rId8" action="ppaction://hlinksldjump"/>
            </p:cNvPr>
            <p:cNvSpPr/>
            <p:nvPr/>
          </p:nvSpPr>
          <p:spPr>
            <a:xfrm>
              <a:off x="5943600" y="1676400"/>
              <a:ext cx="685800" cy="3048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j-cs"/>
                </a:rPr>
                <a:t>พระสงฆ์</a:t>
              </a:r>
              <a:endPara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endParaRPr>
            </a:p>
          </p:txBody>
        </p:sp>
        <p:cxnSp>
          <p:nvCxnSpPr>
            <p:cNvPr id="16" name="ตัวเชื่อมต่อตรง 15"/>
            <p:cNvCxnSpPr/>
            <p:nvPr/>
          </p:nvCxnSpPr>
          <p:spPr>
            <a:xfrm rot="5400000">
              <a:off x="5791200" y="1828800"/>
              <a:ext cx="304800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ตัวเชื่อมต่อตรง 48"/>
          <p:cNvCxnSpPr>
            <a:stCxn id="22" idx="0"/>
            <a:endCxn id="3078" idx="0"/>
          </p:cNvCxnSpPr>
          <p:nvPr/>
        </p:nvCxnSpPr>
        <p:spPr>
          <a:xfrm rot="5400000" flipH="1" flipV="1">
            <a:off x="1984071" y="2174571"/>
            <a:ext cx="762000" cy="1289658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2" name="ตัวเชื่อมต่อตรง 71"/>
          <p:cNvCxnSpPr>
            <a:stCxn id="3078" idx="0"/>
            <a:endCxn id="24" idx="0"/>
          </p:cNvCxnSpPr>
          <p:nvPr/>
        </p:nvCxnSpPr>
        <p:spPr>
          <a:xfrm rot="16200000" flipH="1">
            <a:off x="3295370" y="2152930"/>
            <a:ext cx="762000" cy="133294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1" name="ตัวเชื่อมต่อตรง 60"/>
          <p:cNvCxnSpPr>
            <a:stCxn id="9" idx="0"/>
            <a:endCxn id="58" idx="0"/>
          </p:cNvCxnSpPr>
          <p:nvPr/>
        </p:nvCxnSpPr>
        <p:spPr>
          <a:xfrm rot="16200000" flipH="1" flipV="1">
            <a:off x="6227177" y="1202323"/>
            <a:ext cx="1033046" cy="1371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ตัวเชื่อมต่อตรง 64"/>
          <p:cNvCxnSpPr>
            <a:stCxn id="9" idx="0"/>
            <a:endCxn id="55" idx="0"/>
          </p:cNvCxnSpPr>
          <p:nvPr/>
        </p:nvCxnSpPr>
        <p:spPr>
          <a:xfrm rot="16200000" flipH="1" flipV="1">
            <a:off x="6608177" y="1583323"/>
            <a:ext cx="1033046" cy="6096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ตัวเชื่อมต่อตรง 66"/>
          <p:cNvCxnSpPr>
            <a:stCxn id="9" idx="0"/>
            <a:endCxn id="59" idx="0"/>
          </p:cNvCxnSpPr>
          <p:nvPr/>
        </p:nvCxnSpPr>
        <p:spPr>
          <a:xfrm rot="16200000" flipH="1">
            <a:off x="6989177" y="1811923"/>
            <a:ext cx="1033046" cy="1524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ตัวเชื่อมต่อตรง 70"/>
          <p:cNvCxnSpPr>
            <a:stCxn id="9" idx="0"/>
            <a:endCxn id="57" idx="0"/>
          </p:cNvCxnSpPr>
          <p:nvPr/>
        </p:nvCxnSpPr>
        <p:spPr>
          <a:xfrm rot="16200000" flipH="1">
            <a:off x="7370177" y="1430923"/>
            <a:ext cx="1033046" cy="9144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ตัวเชื่อมต่อตรง 53"/>
          <p:cNvCxnSpPr>
            <a:stCxn id="3078" idx="0"/>
          </p:cNvCxnSpPr>
          <p:nvPr/>
        </p:nvCxnSpPr>
        <p:spPr>
          <a:xfrm rot="16200000" flipH="1" flipV="1">
            <a:off x="2343150" y="3067050"/>
            <a:ext cx="1295400" cy="381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8" name="ตัวเชื่อมต่อตรง 37"/>
          <p:cNvCxnSpPr>
            <a:endCxn id="3078" idx="0"/>
          </p:cNvCxnSpPr>
          <p:nvPr/>
        </p:nvCxnSpPr>
        <p:spPr>
          <a:xfrm>
            <a:off x="2057400" y="1676400"/>
            <a:ext cx="952500" cy="76200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5" name="ตัวเชื่อมต่อตรง 34"/>
          <p:cNvCxnSpPr>
            <a:endCxn id="3079" idx="0"/>
          </p:cNvCxnSpPr>
          <p:nvPr/>
        </p:nvCxnSpPr>
        <p:spPr>
          <a:xfrm rot="10800000" flipV="1">
            <a:off x="762000" y="1828800"/>
            <a:ext cx="914400" cy="609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สี่เหลี่ยมมุมมน 4"/>
          <p:cNvSpPr/>
          <p:nvPr/>
        </p:nvSpPr>
        <p:spPr>
          <a:xfrm>
            <a:off x="1143000" y="1371600"/>
            <a:ext cx="1447800" cy="53340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พระวินัย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3505200" y="457200"/>
            <a:ext cx="2362200" cy="5334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/>
              <a:t>พระไตรปิฎก</a:t>
            </a:r>
            <a:endParaRPr lang="en-US" sz="2400" b="1" dirty="0"/>
          </a:p>
        </p:txBody>
      </p:sp>
      <p:sp>
        <p:nvSpPr>
          <p:cNvPr id="8" name="สี่เหลี่ยมมุมมน 7"/>
          <p:cNvSpPr/>
          <p:nvPr/>
        </p:nvSpPr>
        <p:spPr>
          <a:xfrm>
            <a:off x="3962400" y="1371600"/>
            <a:ext cx="1447800" cy="53340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พระสูตร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6705600" y="1371600"/>
            <a:ext cx="1447800" cy="533400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พระอภิธรรม</a:t>
            </a:r>
            <a:endParaRPr lang="en-US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676400" y="1828800"/>
            <a:ext cx="1143000" cy="304800"/>
          </a:xfrm>
          <a:prstGeom prst="rect">
            <a:avLst/>
          </a:prstGeom>
          <a:solidFill>
            <a:srgbClr val="FFCC99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ngsana New" pitchFamily="18" charset="-34"/>
              </a:rPr>
              <a:t>  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อา, ปา, ม, จุ, ป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4648200" y="1828800"/>
            <a:ext cx="1143000" cy="304800"/>
          </a:xfrm>
          <a:prstGeom prst="rect">
            <a:avLst/>
          </a:prstGeom>
          <a:solidFill>
            <a:srgbClr val="FFCC99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fontAlgn="base">
              <a:spcBef>
                <a:spcPct val="0"/>
              </a:spcBef>
              <a:spcAft>
                <a:spcPts val="1000"/>
              </a:spcAft>
            </a:pPr>
            <a:r>
              <a:rPr kumimoji="0" lang="en-US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ngsana New" pitchFamily="18" charset="-34"/>
              </a:rPr>
              <a:t> </a:t>
            </a:r>
            <a:r>
              <a:rPr kumimoji="0" lang="th-TH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ที, ม, </a:t>
            </a:r>
            <a:r>
              <a:rPr kumimoji="0" lang="th-TH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สัง</a:t>
            </a:r>
            <a:r>
              <a:rPr kumimoji="0" lang="th-TH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, อัง, </a:t>
            </a:r>
            <a:r>
              <a:rPr kumimoji="0" lang="th-TH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ขุ</a:t>
            </a:r>
            <a:endParaRPr kumimoji="0" lang="en-US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3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7086600" y="1752600"/>
            <a:ext cx="1600200" cy="304800"/>
          </a:xfrm>
          <a:prstGeom prst="rect">
            <a:avLst/>
          </a:prstGeom>
          <a:solidFill>
            <a:srgbClr val="FFCC99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kumimoji="0" lang="th-TH" altLang="zh-CN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SimSun" pitchFamily="2" charset="-122"/>
              </a:rPr>
              <a:t>สัง</a:t>
            </a:r>
            <a:r>
              <a:rPr kumimoji="0" lang="th-TH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SimSun" pitchFamily="2" charset="-122"/>
              </a:rPr>
              <a:t>, วิ, </a:t>
            </a:r>
            <a:r>
              <a:rPr kumimoji="0" lang="th-TH" altLang="zh-CN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SimSun" pitchFamily="2" charset="-122"/>
              </a:rPr>
              <a:t>ธา</a:t>
            </a:r>
            <a:r>
              <a:rPr kumimoji="0" lang="th-TH" altLang="zh-CN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SimSun" pitchFamily="2" charset="-122"/>
              </a:rPr>
              <a:t>, ปุ, ก, ย, ป.</a:t>
            </a:r>
            <a:endParaRPr kumimoji="0" lang="en-US" sz="4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4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4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4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ngsana New" pitchFamily="18" charset="-34"/>
              <a:ea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362200" y="2438400"/>
            <a:ext cx="1295400" cy="609600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ศีลของบรรพชิต</a:t>
            </a:r>
            <a:b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</a:b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(</a:t>
            </a:r>
            <a:r>
              <a:rPr kumimoji="0" lang="th-TH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อนาคาริย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วินัย)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  <a:cs typeface="Angsana New" pitchFamily="18" charset="-34"/>
              </a:rPr>
              <a:t/>
            </a:r>
            <a:b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  <a:cs typeface="Angsana New" pitchFamily="18" charset="-34"/>
              </a:rPr>
            </a:b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152400" y="2438400"/>
            <a:ext cx="1219200" cy="609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ศีลของคฤหัสถ์</a:t>
            </a:r>
            <a:b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</a:b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(อา</a:t>
            </a:r>
            <a:r>
              <a:rPr kumimoji="0" lang="th-TH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คาริย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วินัย)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  <a:cs typeface="Angsana New" pitchFamily="18" charset="-34"/>
              </a:rPr>
              <a:t/>
            </a:r>
            <a:b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  <a:cs typeface="Angsana New" pitchFamily="18" charset="-34"/>
              </a:rPr>
            </a:b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5580" y="4395788"/>
            <a:ext cx="1225015" cy="3385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lvl="1" algn="ctr"/>
            <a:r>
              <a:rPr lang="th-TH" sz="1600" dirty="0" err="1">
                <a:latin typeface="Angsana New" pitchFamily="18" charset="-34"/>
                <a:ea typeface="Arial" pitchFamily="34" charset="0"/>
              </a:rPr>
              <a:t>ป</a:t>
            </a:r>
            <a:r>
              <a:rPr kumimoji="0" lang="th-TH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าฎิโมกข</a:t>
            </a:r>
            <a:r>
              <a:rPr kumimoji="0" lang="th-TH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สังวรศีล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22784" y="3124200"/>
            <a:ext cx="767815" cy="58477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lvl="1">
              <a:buFont typeface="Arial" pitchFamily="34" charset="0"/>
              <a:buChar char="•"/>
            </a:pPr>
            <a:r>
              <a:rPr lang="th-TH" sz="1600" dirty="0" smtClean="0">
                <a:latin typeface="Angsana New" pitchFamily="18" charset="-34"/>
                <a:ea typeface="Arial" pitchFamily="34" charset="0"/>
              </a:rPr>
              <a:t>ศีล ๕</a:t>
            </a:r>
          </a:p>
          <a:p>
            <a:pPr marL="0" lvl="1">
              <a:buFont typeface="Arial" pitchFamily="34" charset="0"/>
              <a:buChar char="•"/>
            </a:pPr>
            <a:r>
              <a:rPr lang="th-TH" sz="1600" dirty="0" smtClean="0">
                <a:latin typeface="Angsana New" pitchFamily="18" charset="-34"/>
                <a:ea typeface="Arial" pitchFamily="34" charset="0"/>
              </a:rPr>
              <a:t>ศีล 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43000" y="3200400"/>
            <a:ext cx="1154483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h-TH" dirty="0" smtClean="0"/>
              <a:t>ศีลของสามเณร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527421" y="3231921"/>
            <a:ext cx="926857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h-TH" dirty="0" smtClean="0"/>
              <a:t>ศีลของภิกษุ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808879" y="3200400"/>
            <a:ext cx="1067921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h-TH" dirty="0" smtClean="0"/>
              <a:t>ศีลของภิกษุณี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2155780" y="4395788"/>
            <a:ext cx="1051891" cy="3385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lvl="1" algn="ctr"/>
            <a:r>
              <a:rPr kumimoji="0" lang="th-TH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อินทรีย</a:t>
            </a:r>
            <a:r>
              <a:rPr kumimoji="0" lang="th-TH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สังวรศีล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3527380" y="4395788"/>
            <a:ext cx="1165704" cy="3385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lvl="1" algn="ctr"/>
            <a:r>
              <a:rPr kumimoji="0" lang="th-TH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อา</a:t>
            </a:r>
            <a:r>
              <a:rPr kumimoji="0" lang="th-TH" sz="16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ชีว</a:t>
            </a:r>
            <a:r>
              <a:rPr kumimoji="0" lang="th-TH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ปาริสุทธิศีล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898980" y="4395788"/>
            <a:ext cx="1120820" cy="3385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lvl="1"/>
            <a:r>
              <a:rPr kumimoji="0" lang="th-TH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ngsana New" pitchFamily="18" charset="-34"/>
                <a:ea typeface="Arial" pitchFamily="34" charset="0"/>
              </a:rPr>
              <a:t>ปัจจัยสันนิสิตศีล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1012780" y="4850011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h-TH" dirty="0" smtClean="0"/>
          </a:p>
          <a:p>
            <a:endParaRPr lang="en-US" dirty="0" smtClean="0"/>
          </a:p>
        </p:txBody>
      </p:sp>
      <p:sp>
        <p:nvSpPr>
          <p:cNvPr id="25" name="TextBox 24"/>
          <p:cNvSpPr txBox="1"/>
          <p:nvPr/>
        </p:nvSpPr>
        <p:spPr>
          <a:xfrm>
            <a:off x="715733" y="4810542"/>
            <a:ext cx="166864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600" dirty="0" err="1" smtClean="0"/>
              <a:t>ปราชิก</a:t>
            </a:r>
            <a:r>
              <a:rPr lang="th-TH" sz="1600" dirty="0" smtClean="0"/>
              <a:t> ๔</a:t>
            </a:r>
          </a:p>
          <a:p>
            <a:pPr>
              <a:buFont typeface="Arial" pitchFamily="34" charset="0"/>
              <a:buChar char="•"/>
            </a:pPr>
            <a:r>
              <a:rPr lang="th-TH" sz="1600" dirty="0" smtClean="0"/>
              <a:t>สังฆาทิเสส ๑๓</a:t>
            </a:r>
          </a:p>
          <a:p>
            <a:pPr>
              <a:buFont typeface="Arial" pitchFamily="34" charset="0"/>
              <a:buChar char="•"/>
            </a:pPr>
            <a:r>
              <a:rPr lang="th-TH" sz="1600" dirty="0" smtClean="0"/>
              <a:t>อนิยต ๒</a:t>
            </a:r>
          </a:p>
          <a:p>
            <a:pPr>
              <a:buFont typeface="Arial" pitchFamily="34" charset="0"/>
              <a:buChar char="•"/>
            </a:pPr>
            <a:r>
              <a:rPr lang="th-TH" sz="1600" dirty="0" err="1" smtClean="0"/>
              <a:t>นิสสัคคิย</a:t>
            </a:r>
            <a:r>
              <a:rPr lang="th-TH" sz="1600" dirty="0" smtClean="0"/>
              <a:t>ปาจิตตีย์ ๓๐</a:t>
            </a:r>
          </a:p>
          <a:p>
            <a:pPr>
              <a:buFont typeface="Arial" pitchFamily="34" charset="0"/>
              <a:buChar char="•"/>
            </a:pPr>
            <a:r>
              <a:rPr lang="th-TH" sz="1600" dirty="0" smtClean="0"/>
              <a:t>ปาจิตตีย์ ๙๒  </a:t>
            </a:r>
          </a:p>
          <a:p>
            <a:pPr>
              <a:buFont typeface="Arial" pitchFamily="34" charset="0"/>
              <a:buChar char="•"/>
            </a:pPr>
            <a:r>
              <a:rPr lang="th-TH" sz="1600" dirty="0" err="1" smtClean="0"/>
              <a:t>ปาฏิเทสนี</a:t>
            </a:r>
            <a:r>
              <a:rPr lang="th-TH" sz="1600" dirty="0" smtClean="0"/>
              <a:t>ยะ ๔</a:t>
            </a:r>
          </a:p>
          <a:p>
            <a:pPr>
              <a:buFont typeface="Arial" pitchFamily="34" charset="0"/>
              <a:buChar char="•"/>
            </a:pPr>
            <a:r>
              <a:rPr lang="th-TH" sz="1600" dirty="0" err="1" smtClean="0"/>
              <a:t>เสขิ</a:t>
            </a:r>
            <a:r>
              <a:rPr lang="th-TH" sz="1600" dirty="0" smtClean="0"/>
              <a:t>ยะ ๗๕</a:t>
            </a:r>
          </a:p>
          <a:p>
            <a:pPr>
              <a:buFont typeface="Arial" pitchFamily="34" charset="0"/>
              <a:buChar char="•"/>
            </a:pPr>
            <a:r>
              <a:rPr lang="th-TH" sz="1600" dirty="0" smtClean="0"/>
              <a:t>อธิ</a:t>
            </a:r>
            <a:r>
              <a:rPr lang="th-TH" sz="1600" dirty="0" err="1" smtClean="0"/>
              <a:t>กรณ</a:t>
            </a:r>
            <a:r>
              <a:rPr lang="th-TH" sz="1600" dirty="0" smtClean="0"/>
              <a:t>สมถะ ๗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155780" y="4795897"/>
            <a:ext cx="122559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600" dirty="0" smtClean="0"/>
              <a:t>สำรวมอินทรีย์ ๖ คือ ตา หู จมูก ลิ้น กาย และใจ  ไม่ให้ยินดียินร้ายในเวลาเห็นรูป ฟังเสียง ดมกลิ่น ลิ้มรส ถูกต้องโผฏฐัพพะ  </a:t>
            </a:r>
          </a:p>
          <a:p>
            <a:r>
              <a:rPr lang="th-TH" sz="1600" dirty="0" smtClean="0"/>
              <a:t> รู้อารมณ์ด้วยใจ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906733" y="4810542"/>
            <a:ext cx="164011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600" dirty="0" smtClean="0"/>
              <a:t> พิจารณาก่อนจึงบริโภคปัจจัยสี่ คือ</a:t>
            </a:r>
          </a:p>
          <a:p>
            <a:pPr>
              <a:buFont typeface="Arial" pitchFamily="34" charset="0"/>
              <a:buChar char="•"/>
            </a:pPr>
            <a:r>
              <a:rPr lang="th-TH" sz="1600" dirty="0" smtClean="0"/>
              <a:t>จีวร </a:t>
            </a:r>
          </a:p>
          <a:p>
            <a:pPr>
              <a:buFont typeface="Arial" pitchFamily="34" charset="0"/>
              <a:buChar char="•"/>
            </a:pPr>
            <a:r>
              <a:rPr lang="th-TH" sz="1600" dirty="0" smtClean="0"/>
              <a:t>บิณฑบาต</a:t>
            </a:r>
          </a:p>
          <a:p>
            <a:pPr>
              <a:buFont typeface="Arial" pitchFamily="34" charset="0"/>
              <a:buChar char="•"/>
            </a:pPr>
            <a:r>
              <a:rPr lang="th-TH" sz="1600" dirty="0" smtClean="0"/>
              <a:t>เสนาสนะ</a:t>
            </a:r>
          </a:p>
          <a:p>
            <a:pPr>
              <a:buFont typeface="Arial" pitchFamily="34" charset="0"/>
              <a:buChar char="•"/>
            </a:pPr>
            <a:r>
              <a:rPr lang="th-TH" sz="1600" dirty="0" smtClean="0"/>
              <a:t>เภสัช   </a:t>
            </a:r>
          </a:p>
          <a:p>
            <a:r>
              <a:rPr lang="th-TH" sz="1600" dirty="0" smtClean="0"/>
              <a:t>ไม่บริโภคโดยตัณหา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513525" y="3703200"/>
            <a:ext cx="916549" cy="3077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h-TH" sz="1400" dirty="0" smtClean="0"/>
              <a:t> ปาริสุทธิศีล ๔</a:t>
            </a:r>
            <a:endParaRPr lang="en-US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1143000" y="3606225"/>
            <a:ext cx="767815" cy="338554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lvl="1">
              <a:buFont typeface="Arial" pitchFamily="34" charset="0"/>
              <a:buChar char="•"/>
            </a:pPr>
            <a:r>
              <a:rPr lang="th-TH" sz="1600" dirty="0" smtClean="0">
                <a:latin typeface="Angsana New" pitchFamily="18" charset="-34"/>
                <a:ea typeface="Arial" pitchFamily="34" charset="0"/>
              </a:rPr>
              <a:t>ศีล ๑๐</a:t>
            </a:r>
          </a:p>
        </p:txBody>
      </p:sp>
      <p:cxnSp>
        <p:nvCxnSpPr>
          <p:cNvPr id="41" name="ตัวเชื่อมต่อตรง 40"/>
          <p:cNvCxnSpPr>
            <a:stCxn id="20" idx="0"/>
            <a:endCxn id="31" idx="2"/>
          </p:cNvCxnSpPr>
          <p:nvPr/>
        </p:nvCxnSpPr>
        <p:spPr>
          <a:xfrm flipV="1">
            <a:off x="1168088" y="4010977"/>
            <a:ext cx="1803712" cy="384811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3" name="ตัวเชื่อมต่อตรง 42"/>
          <p:cNvCxnSpPr>
            <a:stCxn id="31" idx="2"/>
            <a:endCxn id="26" idx="0"/>
          </p:cNvCxnSpPr>
          <p:nvPr/>
        </p:nvCxnSpPr>
        <p:spPr>
          <a:xfrm flipH="1">
            <a:off x="2681726" y="4010977"/>
            <a:ext cx="290074" cy="384811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5" name="ตัวเชื่อมต่อตรง 44"/>
          <p:cNvCxnSpPr>
            <a:stCxn id="31" idx="2"/>
            <a:endCxn id="27" idx="0"/>
          </p:cNvCxnSpPr>
          <p:nvPr/>
        </p:nvCxnSpPr>
        <p:spPr>
          <a:xfrm>
            <a:off x="2971800" y="4010977"/>
            <a:ext cx="1138432" cy="384811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7" name="ตัวเชื่อมต่อตรง 46"/>
          <p:cNvCxnSpPr>
            <a:stCxn id="31" idx="2"/>
            <a:endCxn id="28" idx="0"/>
          </p:cNvCxnSpPr>
          <p:nvPr/>
        </p:nvCxnSpPr>
        <p:spPr>
          <a:xfrm>
            <a:off x="2971800" y="4010977"/>
            <a:ext cx="2487590" cy="384811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8001000" y="2404646"/>
            <a:ext cx="685800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dirty="0" smtClean="0"/>
              <a:t>นิพพาน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791200" y="2404646"/>
            <a:ext cx="533400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dirty="0" smtClean="0"/>
              <a:t>จิต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315200" y="2404646"/>
            <a:ext cx="533400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dirty="0" smtClean="0"/>
              <a:t>รูป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477000" y="2404646"/>
            <a:ext cx="685800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dirty="0" smtClean="0"/>
              <a:t>เจตสิก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500" y="1409700"/>
            <a:ext cx="317500" cy="342900"/>
          </a:xfrm>
          <a:prstGeom prst="rect">
            <a:avLst/>
          </a:prstGeom>
          <a:noFill/>
        </p:spPr>
      </p:pic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1409700"/>
            <a:ext cx="317500" cy="342900"/>
          </a:xfrm>
          <a:prstGeom prst="rect">
            <a:avLst/>
          </a:prstGeom>
          <a:noFill/>
        </p:spPr>
      </p:pic>
      <p:pic>
        <p:nvPicPr>
          <p:cNvPr id="7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8100" y="1409700"/>
            <a:ext cx="317500" cy="342900"/>
          </a:xfrm>
          <a:prstGeom prst="rect">
            <a:avLst/>
          </a:prstGeom>
          <a:noFill/>
        </p:spPr>
      </p:pic>
      <p:cxnSp>
        <p:nvCxnSpPr>
          <p:cNvPr id="79" name="ตัวเชื่อมต่อหักมุม 78"/>
          <p:cNvCxnSpPr>
            <a:stCxn id="7" idx="2"/>
            <a:endCxn id="8" idx="0"/>
          </p:cNvCxnSpPr>
          <p:nvPr/>
        </p:nvCxnSpPr>
        <p:spPr>
          <a:xfrm rot="5400000">
            <a:off x="4495800" y="1181100"/>
            <a:ext cx="381000" cy="1588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6" name="รูปร่าง 85"/>
          <p:cNvCxnSpPr>
            <a:stCxn id="7" idx="3"/>
            <a:endCxn id="9" idx="0"/>
          </p:cNvCxnSpPr>
          <p:nvPr/>
        </p:nvCxnSpPr>
        <p:spPr>
          <a:xfrm>
            <a:off x="5867400" y="723900"/>
            <a:ext cx="1562100" cy="647700"/>
          </a:xfrm>
          <a:prstGeom prst="bentConnector2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0" name="รูปร่าง 89"/>
          <p:cNvCxnSpPr>
            <a:stCxn id="7" idx="1"/>
            <a:endCxn id="5" idx="0"/>
          </p:cNvCxnSpPr>
          <p:nvPr/>
        </p:nvCxnSpPr>
        <p:spPr>
          <a:xfrm rot="10800000" flipV="1">
            <a:off x="1866900" y="723900"/>
            <a:ext cx="1638300" cy="647700"/>
          </a:xfrm>
          <a:prstGeom prst="bentConnector2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788987"/>
            <a:ext cx="581025" cy="430213"/>
          </a:xfrm>
          <a:prstGeom prst="rect">
            <a:avLst/>
          </a:prstGeom>
          <a:noFill/>
        </p:spPr>
      </p:pic>
      <p:sp>
        <p:nvSpPr>
          <p:cNvPr id="91" name="TextBox 90"/>
          <p:cNvSpPr txBox="1"/>
          <p:nvPr/>
        </p:nvSpPr>
        <p:spPr>
          <a:xfrm>
            <a:off x="3810000" y="71735"/>
            <a:ext cx="16065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/>
              <a:t>พระปริยัติธรรม</a:t>
            </a:r>
            <a:endParaRPr lang="en-US" sz="2400" b="1" dirty="0"/>
          </a:p>
        </p:txBody>
      </p:sp>
      <p:pic>
        <p:nvPicPr>
          <p:cNvPr id="50" name="รูปภาพ 49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95600" y="762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แผนผังลำดับงาน: สิ้นสุด 50">
            <a:hlinkClick r:id="rId5" action="ppaction://hlinksldjump"/>
          </p:cNvPr>
          <p:cNvSpPr/>
          <p:nvPr/>
        </p:nvSpPr>
        <p:spPr>
          <a:xfrm>
            <a:off x="8077200" y="6477000"/>
            <a:ext cx="914400" cy="228600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กลับ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>
            <a:off x="3583988" y="4850011"/>
            <a:ext cx="9828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600" dirty="0" smtClean="0"/>
              <a:t>เลี้ยงชีวิตโดยทางที่ชอบ    ไม่หลอกลวงเขาเลี้ยงชีวิต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ตัวเชื่อมต่อตรง 58"/>
          <p:cNvCxnSpPr>
            <a:stCxn id="5" idx="2"/>
            <a:endCxn id="2050" idx="0"/>
          </p:cNvCxnSpPr>
          <p:nvPr/>
        </p:nvCxnSpPr>
        <p:spPr>
          <a:xfrm rot="5400000">
            <a:off x="-247410" y="3756283"/>
            <a:ext cx="4643735" cy="3569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ตัวเชื่อมต่อตรง 55"/>
          <p:cNvCxnSpPr/>
          <p:nvPr/>
        </p:nvCxnSpPr>
        <p:spPr>
          <a:xfrm rot="16200000" flipH="1">
            <a:off x="1228257" y="3418948"/>
            <a:ext cx="5238690" cy="77194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914400" y="238780"/>
            <a:ext cx="21515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พระปฏิบัติธรรม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70012" y="990600"/>
            <a:ext cx="84458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dirty="0" smtClean="0"/>
              <a:t>ทาน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76400" y="2057400"/>
            <a:ext cx="8382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dirty="0" smtClean="0"/>
              <a:t>ศีล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09738" y="3348335"/>
            <a:ext cx="8382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dirty="0" smtClean="0"/>
              <a:t>สมาธิ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76400" y="5410200"/>
            <a:ext cx="805029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th-TH" sz="2400" dirty="0" smtClean="0"/>
              <a:t>ปัญญา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400" y="4338935"/>
            <a:ext cx="772969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th-TH" sz="2400" dirty="0" smtClean="0"/>
              <a:t>ภาวนา</a:t>
            </a:r>
          </a:p>
        </p:txBody>
      </p:sp>
      <p:pic>
        <p:nvPicPr>
          <p:cNvPr id="2050" name="Picture 2" descr="Eclips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6096000"/>
            <a:ext cx="608013" cy="598487"/>
          </a:xfrm>
          <a:prstGeom prst="rect">
            <a:avLst/>
          </a:prstGeom>
          <a:noFill/>
          <a:ln w="19050">
            <a:solidFill>
              <a:srgbClr val="CC6600"/>
            </a:solidFill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352800" y="1143000"/>
            <a:ext cx="914400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000" dirty="0" smtClean="0"/>
              <a:t>วาจาชอบ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3352800" y="1661755"/>
            <a:ext cx="1047082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h-TH" sz="2000" dirty="0" smtClean="0"/>
              <a:t>การงานชอบ</a:t>
            </a:r>
            <a:endParaRPr 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3378939" y="2195155"/>
            <a:ext cx="1130438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h-TH" sz="2000" dirty="0" smtClean="0"/>
              <a:t>เลี้ยงชีวิตชอบ</a:t>
            </a:r>
            <a:endParaRPr lang="en-US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3352800" y="2895600"/>
            <a:ext cx="1460656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h-TH" sz="2000" dirty="0" smtClean="0"/>
              <a:t>เพียรพยายามชอบ</a:t>
            </a:r>
            <a:endParaRPr 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3352800" y="3414355"/>
            <a:ext cx="708848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h-TH" sz="2000" dirty="0" smtClean="0"/>
              <a:t>สติชอบ</a:t>
            </a:r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3378939" y="3966865"/>
            <a:ext cx="853119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h-TH" sz="2000" dirty="0" smtClean="0"/>
              <a:t>ตั้งใจชอบ</a:t>
            </a:r>
            <a:endParaRPr lang="en-US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3404693" y="5162490"/>
            <a:ext cx="1167307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h-TH" sz="2000" dirty="0" smtClean="0"/>
              <a:t>ความเห็นชอบ</a:t>
            </a:r>
            <a:endParaRPr lang="en-US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3403090" y="5867400"/>
            <a:ext cx="1168910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h-TH" sz="2000" dirty="0" smtClean="0"/>
              <a:t>ความดำริชอบ</a:t>
            </a:r>
            <a:endParaRPr lang="en-US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990600"/>
            <a:ext cx="57785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9338" y="1943100"/>
            <a:ext cx="474662" cy="571500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 l="13626" r="18243" b="11703"/>
          <a:stretch>
            <a:fillRect/>
          </a:stretch>
        </p:blipFill>
        <p:spPr bwMode="auto">
          <a:xfrm>
            <a:off x="1143000" y="3200400"/>
            <a:ext cx="490538" cy="685800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0100" y="5434013"/>
            <a:ext cx="800100" cy="509587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5410200" y="0"/>
            <a:ext cx="2057400" cy="954107"/>
          </a:xfrm>
          <a:prstGeom prst="rect">
            <a:avLst/>
          </a:prstGeom>
          <a:noFill/>
          <a:ln w="3175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400" dirty="0" smtClean="0"/>
              <a:t>เว้นจากการพูดเท็จ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เว้นจากการพูดส่อเสียด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เว้นจากการพูดคำหยาบ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เว้นจากการพูดเพ้อ</a:t>
            </a:r>
            <a:r>
              <a:rPr lang="th-TH" sz="1400" dirty="0" err="1" smtClean="0"/>
              <a:t>เจ้อ</a:t>
            </a:r>
            <a:endParaRPr lang="th-TH" sz="1400" dirty="0" smtClean="0"/>
          </a:p>
        </p:txBody>
      </p:sp>
      <p:sp>
        <p:nvSpPr>
          <p:cNvPr id="26" name="TextBox 25"/>
          <p:cNvSpPr txBox="1"/>
          <p:nvPr/>
        </p:nvSpPr>
        <p:spPr>
          <a:xfrm>
            <a:off x="5417553" y="937736"/>
            <a:ext cx="2050047" cy="738664"/>
          </a:xfrm>
          <a:prstGeom prst="rect">
            <a:avLst/>
          </a:prstGeom>
          <a:noFill/>
          <a:ln w="3175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400" dirty="0" smtClean="0"/>
              <a:t>เว้นจากการฆ่าสัตว์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เว้นจากการลักทรัพย์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เว้นจากการประพฤติผิดในกาม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10200" y="1686580"/>
            <a:ext cx="2050047" cy="523220"/>
          </a:xfrm>
          <a:prstGeom prst="rect">
            <a:avLst/>
          </a:prstGeom>
          <a:noFill/>
          <a:ln w="3175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400" dirty="0" smtClean="0"/>
              <a:t>ละอาชีพผิด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สำเร็จชีวิตด้วยอาชีพชอบ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17553" y="2209800"/>
            <a:ext cx="2964448" cy="954107"/>
          </a:xfrm>
          <a:prstGeom prst="rect">
            <a:avLst/>
          </a:prstGeom>
          <a:noFill/>
          <a:ln w="31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400" dirty="0" smtClean="0"/>
              <a:t>สังวรปธาน</a:t>
            </a:r>
            <a:r>
              <a:rPr lang="id-ID" sz="1400" dirty="0" smtClean="0"/>
              <a:t> </a:t>
            </a:r>
            <a:r>
              <a:rPr lang="th-TH" sz="1400" dirty="0" smtClean="0"/>
              <a:t> เพียรระวังไม่ให้บาปเกิดขึ้นในสันดาน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ปหานปธาน  เพียรละบาปที่เกิดขึ้นแล้ว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ภาวนาปธาน  เพียรให้กุศลเกิดขึ้นในสันดาน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อนุรักขนาปธาน  เพียรรักษากุศลที่เกิดขึ้นแล้วมิให้เสื่อม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10200" y="3160693"/>
            <a:ext cx="2057400" cy="954107"/>
          </a:xfrm>
          <a:prstGeom prst="rect">
            <a:avLst/>
          </a:prstGeom>
          <a:noFill/>
          <a:ln w="31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400" dirty="0" smtClean="0"/>
              <a:t>กายา</a:t>
            </a:r>
            <a:r>
              <a:rPr lang="th-TH" sz="1400" dirty="0" err="1" smtClean="0"/>
              <a:t>นุปปัสส</a:t>
            </a:r>
            <a:r>
              <a:rPr lang="th-TH" sz="1400" dirty="0" smtClean="0"/>
              <a:t>นาสติปัฏฐาน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เวทนา</a:t>
            </a:r>
            <a:r>
              <a:rPr lang="th-TH" sz="1400" dirty="0" err="1" smtClean="0"/>
              <a:t>นุปปัสส</a:t>
            </a:r>
            <a:r>
              <a:rPr lang="th-TH" sz="1400" dirty="0" smtClean="0"/>
              <a:t>นาสติปัฏฐาน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จิต</a:t>
            </a:r>
            <a:r>
              <a:rPr lang="th-TH" sz="1400" dirty="0" err="1" smtClean="0"/>
              <a:t>สานุปปัสส</a:t>
            </a:r>
            <a:r>
              <a:rPr lang="th-TH" sz="1400" dirty="0" smtClean="0"/>
              <a:t>นาสติปัฏฐาน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ธรรมมา</a:t>
            </a:r>
            <a:r>
              <a:rPr lang="th-TH" sz="1400" dirty="0" err="1" smtClean="0"/>
              <a:t>นุปปัสส</a:t>
            </a:r>
            <a:r>
              <a:rPr lang="th-TH" sz="1400" dirty="0" smtClean="0"/>
              <a:t>นาสติปัฏฐาน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417553" y="5122783"/>
            <a:ext cx="2362200" cy="954107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400" dirty="0" smtClean="0"/>
              <a:t>ทุกข์     เห็นทุกข์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สมุทัย  เห็นเหตุให้เกิดทุกข์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นิโรธ</a:t>
            </a:r>
            <a:r>
              <a:rPr lang="en-US" sz="1400" dirty="0" smtClean="0"/>
              <a:t>    </a:t>
            </a:r>
            <a:r>
              <a:rPr lang="th-TH" sz="1400" dirty="0" smtClean="0"/>
              <a:t>เห็นความดับทุกข์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มรรค    เห็นข้อปฏิบัติให้ถึงความดับทุกข์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10200" y="6043136"/>
            <a:ext cx="2050047" cy="738664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400" dirty="0" smtClean="0"/>
              <a:t>ดำริออกจากกาม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ดำริในอันไม่เบียดเบียน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ดำริ</a:t>
            </a:r>
            <a:r>
              <a:rPr lang="th-TH" sz="1400" smtClean="0"/>
              <a:t>ในอันไม่</a:t>
            </a:r>
            <a:r>
              <a:rPr lang="th-TH" sz="1400" dirty="0" smtClean="0"/>
              <a:t>พยาบาท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410200" y="4114800"/>
            <a:ext cx="2057400" cy="954107"/>
          </a:xfrm>
          <a:prstGeom prst="rect">
            <a:avLst/>
          </a:prstGeom>
          <a:noFill/>
          <a:ln w="31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1400" dirty="0" smtClean="0"/>
              <a:t>ปฐมฌาน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ทุติยฌาน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smtClean="0"/>
              <a:t>ตติยฌาน</a:t>
            </a:r>
          </a:p>
          <a:p>
            <a:pPr>
              <a:buFont typeface="Arial" pitchFamily="34" charset="0"/>
              <a:buChar char="•"/>
            </a:pPr>
            <a:r>
              <a:rPr lang="th-TH" sz="1400" dirty="0" err="1" smtClean="0"/>
              <a:t>จตุตถ</a:t>
            </a:r>
            <a:r>
              <a:rPr lang="th-TH" sz="1400" dirty="0" smtClean="0"/>
              <a:t>ฌาน</a:t>
            </a:r>
          </a:p>
        </p:txBody>
      </p:sp>
      <p:cxnSp>
        <p:nvCxnSpPr>
          <p:cNvPr id="36" name="ตัวเชื่อมต่อตรง 35"/>
          <p:cNvCxnSpPr>
            <a:stCxn id="16" idx="3"/>
            <a:endCxn id="28" idx="1"/>
          </p:cNvCxnSpPr>
          <p:nvPr/>
        </p:nvCxnSpPr>
        <p:spPr>
          <a:xfrm flipV="1">
            <a:off x="4813456" y="2686854"/>
            <a:ext cx="604097" cy="408801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ตัวเชื่อมต่อตรง 37"/>
          <p:cNvCxnSpPr>
            <a:stCxn id="12" idx="3"/>
            <a:endCxn id="25" idx="1"/>
          </p:cNvCxnSpPr>
          <p:nvPr/>
        </p:nvCxnSpPr>
        <p:spPr>
          <a:xfrm flipV="1">
            <a:off x="4267200" y="477054"/>
            <a:ext cx="1143000" cy="866001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0" name="ตัวเชื่อมต่อตรง 39"/>
          <p:cNvCxnSpPr>
            <a:stCxn id="13" idx="3"/>
            <a:endCxn id="26" idx="1"/>
          </p:cNvCxnSpPr>
          <p:nvPr/>
        </p:nvCxnSpPr>
        <p:spPr>
          <a:xfrm flipV="1">
            <a:off x="4399882" y="1307068"/>
            <a:ext cx="1017671" cy="554742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4" name="ตัวเชื่อมต่อตรง 43"/>
          <p:cNvCxnSpPr>
            <a:stCxn id="17" idx="3"/>
            <a:endCxn id="29" idx="1"/>
          </p:cNvCxnSpPr>
          <p:nvPr/>
        </p:nvCxnSpPr>
        <p:spPr>
          <a:xfrm>
            <a:off x="4061648" y="3614410"/>
            <a:ext cx="1348552" cy="23337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ตัวเชื่อมต่อตรง 45"/>
          <p:cNvCxnSpPr>
            <a:stCxn id="18" idx="3"/>
            <a:endCxn id="32" idx="1"/>
          </p:cNvCxnSpPr>
          <p:nvPr/>
        </p:nvCxnSpPr>
        <p:spPr>
          <a:xfrm>
            <a:off x="4232058" y="4166920"/>
            <a:ext cx="1178142" cy="424934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ตัวเชื่อมต่อตรง 48"/>
          <p:cNvCxnSpPr>
            <a:stCxn id="14" idx="3"/>
            <a:endCxn id="27" idx="1"/>
          </p:cNvCxnSpPr>
          <p:nvPr/>
        </p:nvCxnSpPr>
        <p:spPr>
          <a:xfrm flipV="1">
            <a:off x="4509377" y="1948190"/>
            <a:ext cx="900823" cy="447020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1" name="ตัวเชื่อมต่อตรง 50"/>
          <p:cNvCxnSpPr>
            <a:stCxn id="19" idx="3"/>
            <a:endCxn id="30" idx="1"/>
          </p:cNvCxnSpPr>
          <p:nvPr/>
        </p:nvCxnSpPr>
        <p:spPr>
          <a:xfrm>
            <a:off x="4572000" y="5362545"/>
            <a:ext cx="845553" cy="237292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3" name="ตัวเชื่อมต่อตรง 52"/>
          <p:cNvCxnSpPr>
            <a:stCxn id="20" idx="3"/>
            <a:endCxn id="31" idx="1"/>
          </p:cNvCxnSpPr>
          <p:nvPr/>
        </p:nvCxnSpPr>
        <p:spPr>
          <a:xfrm>
            <a:off x="4572000" y="6067455"/>
            <a:ext cx="838200" cy="345013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54" name="รูปภาพ 53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9100" y="2667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แผนผังลำดับงาน: สิ้นสุด 56"/>
          <p:cNvSpPr/>
          <p:nvPr/>
        </p:nvSpPr>
        <p:spPr>
          <a:xfrm>
            <a:off x="3124200" y="457200"/>
            <a:ext cx="1600200" cy="45720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bg2">
                    <a:lumMod val="10000"/>
                  </a:schemeClr>
                </a:solidFill>
              </a:rPr>
              <a:t>มรรคมีองค์ ๘</a:t>
            </a:r>
            <a:endParaRPr lang="en-US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  <p:cxnSp>
        <p:nvCxnSpPr>
          <p:cNvPr id="61" name="ตัวเชื่อมต่อตรง 60"/>
          <p:cNvCxnSpPr>
            <a:stCxn id="9" idx="3"/>
            <a:endCxn id="7" idx="1"/>
          </p:cNvCxnSpPr>
          <p:nvPr/>
        </p:nvCxnSpPr>
        <p:spPr>
          <a:xfrm flipV="1">
            <a:off x="1306369" y="3579168"/>
            <a:ext cx="403369" cy="990600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ตัวเชื่อมต่อตรง 63"/>
          <p:cNvCxnSpPr>
            <a:stCxn id="9" idx="3"/>
            <a:endCxn id="8" idx="1"/>
          </p:cNvCxnSpPr>
          <p:nvPr/>
        </p:nvCxnSpPr>
        <p:spPr>
          <a:xfrm>
            <a:off x="1306369" y="4569768"/>
            <a:ext cx="370031" cy="107126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9" name="ลูกศรเชื่อมต่อแบบตรง 68"/>
          <p:cNvCxnSpPr>
            <a:stCxn id="6" idx="3"/>
            <a:endCxn id="12" idx="1"/>
          </p:cNvCxnSpPr>
          <p:nvPr/>
        </p:nvCxnSpPr>
        <p:spPr>
          <a:xfrm flipV="1">
            <a:off x="2514600" y="1343055"/>
            <a:ext cx="838200" cy="94517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1" name="ลูกศรเชื่อมต่อแบบตรง 70"/>
          <p:cNvCxnSpPr>
            <a:stCxn id="6" idx="3"/>
            <a:endCxn id="13" idx="1"/>
          </p:cNvCxnSpPr>
          <p:nvPr/>
        </p:nvCxnSpPr>
        <p:spPr>
          <a:xfrm flipV="1">
            <a:off x="2514600" y="1861810"/>
            <a:ext cx="838200" cy="4264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3" name="ลูกศรเชื่อมต่อแบบตรง 72"/>
          <p:cNvCxnSpPr>
            <a:stCxn id="6" idx="3"/>
            <a:endCxn id="14" idx="1"/>
          </p:cNvCxnSpPr>
          <p:nvPr/>
        </p:nvCxnSpPr>
        <p:spPr>
          <a:xfrm>
            <a:off x="2514600" y="2288233"/>
            <a:ext cx="864339" cy="10697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4" name="ลูกศรเชื่อมต่อแบบตรง 73"/>
          <p:cNvCxnSpPr>
            <a:stCxn id="7" idx="3"/>
            <a:endCxn id="16" idx="1"/>
          </p:cNvCxnSpPr>
          <p:nvPr/>
        </p:nvCxnSpPr>
        <p:spPr>
          <a:xfrm flipV="1">
            <a:off x="2547938" y="3095655"/>
            <a:ext cx="804862" cy="483513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77" name="ลูกศรเชื่อมต่อแบบตรง 76"/>
          <p:cNvCxnSpPr>
            <a:stCxn id="7" idx="3"/>
            <a:endCxn id="17" idx="1"/>
          </p:cNvCxnSpPr>
          <p:nvPr/>
        </p:nvCxnSpPr>
        <p:spPr>
          <a:xfrm>
            <a:off x="2547938" y="3579168"/>
            <a:ext cx="804862" cy="35242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0" name="ลูกศรเชื่อมต่อแบบตรง 79"/>
          <p:cNvCxnSpPr>
            <a:stCxn id="7" idx="3"/>
            <a:endCxn id="18" idx="1"/>
          </p:cNvCxnSpPr>
          <p:nvPr/>
        </p:nvCxnSpPr>
        <p:spPr>
          <a:xfrm>
            <a:off x="2547938" y="3579168"/>
            <a:ext cx="831001" cy="587752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3" name="ลูกศรเชื่อมต่อแบบตรง 82"/>
          <p:cNvCxnSpPr>
            <a:stCxn id="8" idx="3"/>
            <a:endCxn id="19" idx="1"/>
          </p:cNvCxnSpPr>
          <p:nvPr/>
        </p:nvCxnSpPr>
        <p:spPr>
          <a:xfrm flipV="1">
            <a:off x="2481429" y="5362545"/>
            <a:ext cx="923264" cy="27848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6" name="ลูกศรเชื่อมต่อแบบตรง 85"/>
          <p:cNvCxnSpPr>
            <a:stCxn id="8" idx="3"/>
            <a:endCxn id="20" idx="1"/>
          </p:cNvCxnSpPr>
          <p:nvPr/>
        </p:nvCxnSpPr>
        <p:spPr>
          <a:xfrm>
            <a:off x="2481429" y="5641033"/>
            <a:ext cx="921661" cy="426422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89" name="แผนผังลำดับงาน: สิ้นสุด 88">
            <a:hlinkClick r:id="rId8" action="ppaction://hlinksldjump"/>
          </p:cNvPr>
          <p:cNvSpPr/>
          <p:nvPr/>
        </p:nvSpPr>
        <p:spPr>
          <a:xfrm>
            <a:off x="8077200" y="6477000"/>
            <a:ext cx="914400" cy="228600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กลับ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ตัวเชื่อมต่อตรง 25"/>
          <p:cNvCxnSpPr>
            <a:stCxn id="4" idx="2"/>
            <a:endCxn id="9" idx="0"/>
          </p:cNvCxnSpPr>
          <p:nvPr/>
        </p:nvCxnSpPr>
        <p:spPr>
          <a:xfrm rot="16200000" flipH="1">
            <a:off x="236068" y="2825499"/>
            <a:ext cx="4013776" cy="98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143000" y="238780"/>
            <a:ext cx="21900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พระปฏิเวธธรรม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รูปภาพ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667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828800" y="1290935"/>
            <a:ext cx="838200" cy="46166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dirty="0" smtClean="0"/>
              <a:t>มรรค ๔</a:t>
            </a:r>
          </a:p>
        </p:txBody>
      </p:sp>
      <p:pic>
        <p:nvPicPr>
          <p:cNvPr id="7" name="รูปภาพ 6" descr="DSCN0005_edited"/>
          <p:cNvPicPr/>
          <p:nvPr/>
        </p:nvPicPr>
        <p:blipFill>
          <a:blip r:embed="rId3">
            <a:lum bright="6000"/>
          </a:blip>
          <a:srcRect l="4710" b="2225"/>
          <a:stretch>
            <a:fillRect/>
          </a:stretch>
        </p:blipFill>
        <p:spPr bwMode="auto">
          <a:xfrm flipH="1">
            <a:off x="6019800" y="228600"/>
            <a:ext cx="2426677" cy="5410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828800" y="3062406"/>
            <a:ext cx="8382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dirty="0" smtClean="0"/>
              <a:t>ผล ๔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28800" y="4837331"/>
            <a:ext cx="838200" cy="46166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dirty="0" smtClean="0"/>
              <a:t>นิพพาน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33800" y="914400"/>
            <a:ext cx="1676400" cy="1200329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th-TH" dirty="0" smtClean="0"/>
              <a:t>โสดาปัตติมรรค</a:t>
            </a:r>
            <a:endParaRPr lang="en-US" dirty="0" smtClean="0"/>
          </a:p>
          <a:p>
            <a:pPr lvl="0">
              <a:buFont typeface="Arial" pitchFamily="34" charset="0"/>
              <a:buChar char="•"/>
            </a:pPr>
            <a:r>
              <a:rPr lang="th-TH" dirty="0" smtClean="0"/>
              <a:t>สกทาคามิมรรค</a:t>
            </a:r>
            <a:endParaRPr lang="en-US" dirty="0" smtClean="0"/>
          </a:p>
          <a:p>
            <a:pPr lvl="0">
              <a:buFont typeface="Arial" pitchFamily="34" charset="0"/>
              <a:buChar char="•"/>
            </a:pPr>
            <a:r>
              <a:rPr lang="th-TH" dirty="0" smtClean="0"/>
              <a:t>อนาคามิมรรค</a:t>
            </a:r>
            <a:endParaRPr lang="en-US" dirty="0" smtClean="0"/>
          </a:p>
          <a:p>
            <a:pPr lvl="0">
              <a:buFont typeface="Arial" pitchFamily="34" charset="0"/>
              <a:buChar char="•"/>
            </a:pPr>
            <a:r>
              <a:rPr lang="th-TH" dirty="0" err="1" smtClean="0"/>
              <a:t>อรหัตตมรรค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733800" y="2556300"/>
            <a:ext cx="1676400" cy="1200329"/>
          </a:xfrm>
          <a:prstGeom prst="rect">
            <a:avLst/>
          </a:prstGeom>
          <a:noFill/>
          <a:ln w="3175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th-TH" dirty="0" smtClean="0"/>
              <a:t>โสดาปัตติผล</a:t>
            </a:r>
            <a:endParaRPr lang="en-US" dirty="0" smtClean="0"/>
          </a:p>
          <a:p>
            <a:pPr lvl="0">
              <a:buFont typeface="Arial" pitchFamily="34" charset="0"/>
              <a:buChar char="•"/>
            </a:pPr>
            <a:r>
              <a:rPr lang="th-TH" dirty="0" smtClean="0"/>
              <a:t>สกทาคามิผล</a:t>
            </a:r>
            <a:endParaRPr lang="en-US" dirty="0" smtClean="0"/>
          </a:p>
          <a:p>
            <a:pPr lvl="0">
              <a:buFont typeface="Arial" pitchFamily="34" charset="0"/>
              <a:buChar char="•"/>
            </a:pPr>
            <a:r>
              <a:rPr lang="th-TH" dirty="0" smtClean="0"/>
              <a:t>อนาคามิผล</a:t>
            </a:r>
            <a:endParaRPr lang="en-US" dirty="0" smtClean="0"/>
          </a:p>
          <a:p>
            <a:pPr lvl="0">
              <a:buFont typeface="Arial" pitchFamily="34" charset="0"/>
              <a:buChar char="•"/>
            </a:pPr>
            <a:r>
              <a:rPr lang="th-TH" dirty="0" err="1" smtClean="0"/>
              <a:t>อรหัตตผล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733800" y="4800600"/>
            <a:ext cx="1676400" cy="646331"/>
          </a:xfrm>
          <a:prstGeom prst="rect">
            <a:avLst/>
          </a:prstGeom>
          <a:noFill/>
          <a:ln w="31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th-TH" dirty="0" err="1" smtClean="0"/>
              <a:t>สอุปาทิเสสนิ</a:t>
            </a:r>
            <a:r>
              <a:rPr lang="th-TH" dirty="0" smtClean="0"/>
              <a:t>พพาน</a:t>
            </a:r>
            <a:endParaRPr lang="en-US" dirty="0" smtClean="0"/>
          </a:p>
          <a:p>
            <a:pPr lvl="0">
              <a:buFont typeface="Arial" pitchFamily="34" charset="0"/>
              <a:buChar char="•"/>
            </a:pPr>
            <a:r>
              <a:rPr lang="th-TH" dirty="0" smtClean="0"/>
              <a:t>อนุ</a:t>
            </a:r>
            <a:r>
              <a:rPr lang="th-TH" dirty="0" err="1" smtClean="0"/>
              <a:t>ปาทิเสสนิพพาน</a:t>
            </a:r>
            <a:endParaRPr lang="en-US" dirty="0" smtClean="0"/>
          </a:p>
        </p:txBody>
      </p:sp>
      <p:cxnSp>
        <p:nvCxnSpPr>
          <p:cNvPr id="13" name="ตัวเชื่อมต่อตรง 12"/>
          <p:cNvCxnSpPr>
            <a:stCxn id="6" idx="3"/>
            <a:endCxn id="10" idx="1"/>
          </p:cNvCxnSpPr>
          <p:nvPr/>
        </p:nvCxnSpPr>
        <p:spPr>
          <a:xfrm flipV="1">
            <a:off x="2667000" y="1514565"/>
            <a:ext cx="1066800" cy="7203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>
            <a:stCxn id="8" idx="3"/>
            <a:endCxn id="11" idx="1"/>
          </p:cNvCxnSpPr>
          <p:nvPr/>
        </p:nvCxnSpPr>
        <p:spPr>
          <a:xfrm flipV="1">
            <a:off x="2667000" y="3156465"/>
            <a:ext cx="1066800" cy="136774"/>
          </a:xfrm>
          <a:prstGeom prst="line">
            <a:avLst/>
          </a:prstGeom>
          <a:ln>
            <a:solidFill>
              <a:schemeClr val="accent6"/>
            </a:solidFill>
            <a:prstDash val="sys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0" name="ตัวเชื่อมต่อตรง 19"/>
          <p:cNvCxnSpPr/>
          <p:nvPr/>
        </p:nvCxnSpPr>
        <p:spPr>
          <a:xfrm flipV="1">
            <a:off x="2667000" y="5134928"/>
            <a:ext cx="1066800" cy="7203"/>
          </a:xfrm>
          <a:prstGeom prst="line">
            <a:avLst/>
          </a:prstGeom>
          <a:ln>
            <a:solidFill>
              <a:srgbClr val="00B050"/>
            </a:solidFill>
            <a:prstDash val="sys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grpSp>
        <p:nvGrpSpPr>
          <p:cNvPr id="23" name="กลุ่ม 22"/>
          <p:cNvGrpSpPr/>
          <p:nvPr/>
        </p:nvGrpSpPr>
        <p:grpSpPr>
          <a:xfrm>
            <a:off x="457200" y="4572000"/>
            <a:ext cx="1295400" cy="1295400"/>
            <a:chOff x="4114800" y="5410200"/>
            <a:chExt cx="914400" cy="914400"/>
          </a:xfrm>
        </p:grpSpPr>
        <p:pic>
          <p:nvPicPr>
            <p:cNvPr id="21" name="รูปภาพ 20"/>
            <p:cNvPicPr/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114800" y="5410200"/>
              <a:ext cx="914400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รูปภาพ 21" descr="Dhammanawattakam 0071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43400" y="5689600"/>
              <a:ext cx="457200" cy="406400"/>
            </a:xfrm>
            <a:prstGeom prst="rect">
              <a:avLst/>
            </a:prstGeom>
            <a:noFill/>
            <a:ln w="19050">
              <a:solidFill>
                <a:srgbClr val="CC6600"/>
              </a:solidFill>
              <a:miter lim="800000"/>
              <a:headEnd/>
              <a:tailEnd/>
            </a:ln>
          </p:spPr>
        </p:pic>
      </p:grpSp>
      <p:sp>
        <p:nvSpPr>
          <p:cNvPr id="29" name="แผนผังลำดับงาน: สิ้นสุด 28">
            <a:hlinkClick r:id="rId5" action="ppaction://hlinksldjump"/>
          </p:cNvPr>
          <p:cNvSpPr/>
          <p:nvPr/>
        </p:nvSpPr>
        <p:spPr>
          <a:xfrm>
            <a:off x="8217877" y="6477000"/>
            <a:ext cx="914400" cy="228600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กลับ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943600" y="4964668"/>
            <a:ext cx="1219200" cy="369332"/>
          </a:xfrm>
          <a:prstGeom prst="rect">
            <a:avLst/>
          </a:prstGeom>
          <a:solidFill>
            <a:srgbClr val="92D050"/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th-TH" dirty="0" smtClean="0"/>
              <a:t>โสดาปัตติมรรค</a:t>
            </a:r>
            <a:endParaRPr lang="en-US" dirty="0" smtClean="0"/>
          </a:p>
        </p:txBody>
      </p:sp>
      <p:sp>
        <p:nvSpPr>
          <p:cNvPr id="25" name="TextBox 24"/>
          <p:cNvSpPr txBox="1"/>
          <p:nvPr/>
        </p:nvSpPr>
        <p:spPr>
          <a:xfrm>
            <a:off x="5715000" y="4495800"/>
            <a:ext cx="1295400" cy="369332"/>
          </a:xfrm>
          <a:prstGeom prst="rect">
            <a:avLst/>
          </a:prstGeom>
          <a:solidFill>
            <a:srgbClr val="92D050"/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th-TH" dirty="0" smtClean="0"/>
              <a:t>สกทาคามิมรรค</a:t>
            </a:r>
            <a:endParaRPr lang="en-US" dirty="0" smtClean="0"/>
          </a:p>
        </p:txBody>
      </p:sp>
      <p:sp>
        <p:nvSpPr>
          <p:cNvPr id="27" name="TextBox 26"/>
          <p:cNvSpPr txBox="1"/>
          <p:nvPr/>
        </p:nvSpPr>
        <p:spPr>
          <a:xfrm>
            <a:off x="5681440" y="4038600"/>
            <a:ext cx="1157267" cy="369332"/>
          </a:xfrm>
          <a:prstGeom prst="rect">
            <a:avLst/>
          </a:prstGeom>
          <a:solidFill>
            <a:srgbClr val="92D050"/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th-TH" dirty="0" smtClean="0"/>
              <a:t>อนาคามิมรรค</a:t>
            </a:r>
            <a:endParaRPr lang="en-US" dirty="0" smtClean="0"/>
          </a:p>
        </p:txBody>
      </p:sp>
      <p:sp>
        <p:nvSpPr>
          <p:cNvPr id="28" name="TextBox 27"/>
          <p:cNvSpPr txBox="1"/>
          <p:nvPr/>
        </p:nvSpPr>
        <p:spPr>
          <a:xfrm>
            <a:off x="5562601" y="3586912"/>
            <a:ext cx="1084958" cy="369332"/>
          </a:xfrm>
          <a:prstGeom prst="rect">
            <a:avLst/>
          </a:prstGeom>
          <a:solidFill>
            <a:srgbClr val="92D050"/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th-TH" dirty="0" smtClean="0"/>
              <a:t>อรหัตตมรรค</a:t>
            </a:r>
            <a:endParaRPr lang="en-US" dirty="0" smtClean="0"/>
          </a:p>
        </p:txBody>
      </p:sp>
      <p:sp>
        <p:nvSpPr>
          <p:cNvPr id="30" name="TextBox 29"/>
          <p:cNvSpPr txBox="1"/>
          <p:nvPr/>
        </p:nvSpPr>
        <p:spPr>
          <a:xfrm>
            <a:off x="7138162" y="2971800"/>
            <a:ext cx="959633" cy="369332"/>
          </a:xfrm>
          <a:prstGeom prst="rect">
            <a:avLst/>
          </a:prstGeom>
          <a:solidFill>
            <a:srgbClr val="FF0000"/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th-TH" dirty="0" smtClean="0"/>
              <a:t> อรหัตตผล</a:t>
            </a:r>
            <a:endParaRPr lang="en-US" dirty="0" smtClean="0"/>
          </a:p>
        </p:txBody>
      </p:sp>
      <p:sp>
        <p:nvSpPr>
          <p:cNvPr id="31" name="TextBox 30"/>
          <p:cNvSpPr txBox="1"/>
          <p:nvPr/>
        </p:nvSpPr>
        <p:spPr>
          <a:xfrm>
            <a:off x="7338992" y="3427130"/>
            <a:ext cx="1043008" cy="369332"/>
          </a:xfrm>
          <a:prstGeom prst="rect">
            <a:avLst/>
          </a:prstGeom>
          <a:solidFill>
            <a:srgbClr val="FF0000"/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th-TH" dirty="0" smtClean="0"/>
              <a:t>อนาคามิผล</a:t>
            </a:r>
            <a:endParaRPr lang="en-US" dirty="0" smtClean="0"/>
          </a:p>
        </p:txBody>
      </p:sp>
      <p:sp>
        <p:nvSpPr>
          <p:cNvPr id="32" name="TextBox 31"/>
          <p:cNvSpPr txBox="1"/>
          <p:nvPr/>
        </p:nvSpPr>
        <p:spPr>
          <a:xfrm>
            <a:off x="7543800" y="3821668"/>
            <a:ext cx="1127040" cy="369332"/>
          </a:xfrm>
          <a:prstGeom prst="rect">
            <a:avLst/>
          </a:prstGeom>
          <a:solidFill>
            <a:srgbClr val="FF0000"/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th-TH" dirty="0" smtClean="0"/>
              <a:t>สกทาคามิผล</a:t>
            </a:r>
            <a:endParaRPr lang="en-US" dirty="0" smtClean="0"/>
          </a:p>
        </p:txBody>
      </p:sp>
      <p:sp>
        <p:nvSpPr>
          <p:cNvPr id="33" name="TextBox 32"/>
          <p:cNvSpPr txBox="1"/>
          <p:nvPr/>
        </p:nvSpPr>
        <p:spPr>
          <a:xfrm>
            <a:off x="7772400" y="4267200"/>
            <a:ext cx="1219200" cy="369332"/>
          </a:xfrm>
          <a:prstGeom prst="rect">
            <a:avLst/>
          </a:prstGeom>
          <a:solidFill>
            <a:srgbClr val="FF0000"/>
          </a:solidFill>
          <a:ln w="31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th-TH" dirty="0" smtClean="0"/>
              <a:t>โสดาปัตติผล</a:t>
            </a:r>
            <a:endParaRPr lang="en-US" dirty="0" smtClean="0"/>
          </a:p>
        </p:txBody>
      </p:sp>
      <p:sp>
        <p:nvSpPr>
          <p:cNvPr id="34" name="TextBox 33"/>
          <p:cNvSpPr txBox="1"/>
          <p:nvPr/>
        </p:nvSpPr>
        <p:spPr>
          <a:xfrm>
            <a:off x="6419607" y="2114729"/>
            <a:ext cx="838200" cy="461665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dirty="0" smtClean="0"/>
              <a:t>นิพพาน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lum bright="-6000" contrast="40000"/>
          </a:blip>
          <a:srcRect l="4346" r="3828"/>
          <a:stretch>
            <a:fillRect/>
          </a:stretch>
        </p:blipFill>
        <p:spPr bwMode="auto">
          <a:xfrm rot="5400000">
            <a:off x="1311349" y="-1311349"/>
            <a:ext cx="6521302" cy="9144000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  <a:effectLst/>
        </p:spPr>
      </p:pic>
      <p:sp>
        <p:nvSpPr>
          <p:cNvPr id="3" name="แผนผังลำดับงาน: สิ้นสุด 2">
            <a:hlinkClick r:id="rId4" action="ppaction://hlinksldjump"/>
          </p:cNvPr>
          <p:cNvSpPr/>
          <p:nvPr/>
        </p:nvSpPr>
        <p:spPr>
          <a:xfrm>
            <a:off x="8077200" y="6477000"/>
            <a:ext cx="914400" cy="228600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กลับ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Buddh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742950" cy="742950"/>
          </a:xfrm>
          <a:prstGeom prst="rect">
            <a:avLst/>
          </a:prstGeom>
          <a:noFill/>
          <a:ln w="19050">
            <a:solidFill>
              <a:srgbClr val="CC660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3000" y="228600"/>
            <a:ext cx="12250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พระสงฆ์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1676400" y="1447800"/>
            <a:ext cx="1905000" cy="7620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พระ</a:t>
            </a:r>
            <a:r>
              <a:rPr lang="th-TH" dirty="0" err="1" smtClean="0"/>
              <a:t>อริย</a:t>
            </a:r>
            <a:r>
              <a:rPr lang="th-TH" dirty="0" smtClean="0"/>
              <a:t>สงฆ์</a:t>
            </a:r>
            <a:endParaRPr lang="en-US" dirty="0"/>
          </a:p>
        </p:txBody>
      </p:sp>
      <p:sp>
        <p:nvSpPr>
          <p:cNvPr id="7" name="วงรี 6"/>
          <p:cNvSpPr/>
          <p:nvPr/>
        </p:nvSpPr>
        <p:spPr>
          <a:xfrm>
            <a:off x="1676400" y="3505200"/>
            <a:ext cx="1905000" cy="7620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พระสมมติสงฆ์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24400" y="1219200"/>
            <a:ext cx="2057400" cy="1200329"/>
          </a:xfrm>
          <a:prstGeom prst="rect">
            <a:avLst/>
          </a:prstGeom>
          <a:noFill/>
          <a:ln w="31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dirty="0" smtClean="0"/>
              <a:t>พระโสดาบัน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th-TH" dirty="0" smtClean="0"/>
              <a:t>พระสกทาคามี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th-TH" dirty="0" smtClean="0"/>
              <a:t>พระอนาคามี</a:t>
            </a:r>
            <a:endParaRPr lang="en-US" dirty="0" smtClean="0"/>
          </a:p>
          <a:p>
            <a:pPr lvl="0">
              <a:buFont typeface="Arial" pitchFamily="34" charset="0"/>
              <a:buChar char="•"/>
            </a:pPr>
            <a:r>
              <a:rPr lang="th-TH" dirty="0" smtClean="0"/>
              <a:t>พระอรหันต์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24400" y="3276600"/>
            <a:ext cx="2057400" cy="1200329"/>
          </a:xfrm>
          <a:prstGeom prst="rect">
            <a:avLst/>
          </a:prstGeom>
          <a:noFill/>
          <a:ln w="31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th-TH" dirty="0" smtClean="0"/>
              <a:t>พระนวกะ</a:t>
            </a:r>
          </a:p>
          <a:p>
            <a:pPr lvl="0">
              <a:buFont typeface="Arial" pitchFamily="34" charset="0"/>
              <a:buChar char="•"/>
            </a:pPr>
            <a:r>
              <a:rPr lang="th-TH" dirty="0" smtClean="0"/>
              <a:t>พระ</a:t>
            </a:r>
            <a:r>
              <a:rPr lang="th-TH" dirty="0" err="1" smtClean="0"/>
              <a:t>มัชฌิ</a:t>
            </a:r>
            <a:r>
              <a:rPr lang="th-TH" dirty="0" smtClean="0"/>
              <a:t>มะ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th-TH" dirty="0" smtClean="0"/>
              <a:t>พระเถระ</a:t>
            </a:r>
          </a:p>
          <a:p>
            <a:pPr>
              <a:buFont typeface="Arial" pitchFamily="34" charset="0"/>
              <a:buChar char="•"/>
            </a:pPr>
            <a:r>
              <a:rPr lang="th-TH" dirty="0" smtClean="0"/>
              <a:t>พระมหาเถระ</a:t>
            </a:r>
            <a:endParaRPr lang="en-US" dirty="0"/>
          </a:p>
        </p:txBody>
      </p:sp>
      <p:cxnSp>
        <p:nvCxnSpPr>
          <p:cNvPr id="10" name="ลูกศรเชื่อมต่อแบบตรง 9"/>
          <p:cNvCxnSpPr>
            <a:stCxn id="6" idx="6"/>
            <a:endCxn id="8" idx="1"/>
          </p:cNvCxnSpPr>
          <p:nvPr/>
        </p:nvCxnSpPr>
        <p:spPr>
          <a:xfrm flipV="1">
            <a:off x="3581400" y="1819365"/>
            <a:ext cx="1143000" cy="9435"/>
          </a:xfrm>
          <a:prstGeom prst="straightConnector1">
            <a:avLst/>
          </a:prstGeom>
          <a:ln>
            <a:solidFill>
              <a:srgbClr val="0070C0"/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ลูกศรเชื่อมต่อแบบตรง 12"/>
          <p:cNvCxnSpPr>
            <a:stCxn id="7" idx="6"/>
            <a:endCxn id="9" idx="1"/>
          </p:cNvCxnSpPr>
          <p:nvPr/>
        </p:nvCxnSpPr>
        <p:spPr>
          <a:xfrm flipV="1">
            <a:off x="3581400" y="3876765"/>
            <a:ext cx="1143000" cy="9435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6" name="แผนผังลำดับงาน: สิ้นสุด 15">
            <a:hlinkClick r:id="rId3" action="ppaction://hlinksldjump"/>
          </p:cNvPr>
          <p:cNvSpPr/>
          <p:nvPr/>
        </p:nvSpPr>
        <p:spPr>
          <a:xfrm>
            <a:off x="8077200" y="6477000"/>
            <a:ext cx="914400" cy="228600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กลับ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</TotalTime>
  <Words>470</Words>
  <Application>Microsoft Office PowerPoint</Application>
  <PresentationFormat>On-screen Show (4:3)</PresentationFormat>
  <Paragraphs>147</Paragraphs>
  <Slides>7</Slides>
  <Notes>2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ชุดรูปแบบของ Office</vt:lpstr>
      <vt:lpstr>โครงสร้างพระพุทธศาสนา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My Edition v.6</dc:creator>
  <cp:lastModifiedBy>HP_Folio</cp:lastModifiedBy>
  <cp:revision>77</cp:revision>
  <cp:lastPrinted>2013-04-06T23:01:02Z</cp:lastPrinted>
  <dcterms:created xsi:type="dcterms:W3CDTF">2013-04-05T05:08:24Z</dcterms:created>
  <dcterms:modified xsi:type="dcterms:W3CDTF">2013-05-07T04:08:54Z</dcterms:modified>
</cp:coreProperties>
</file>